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2" r:id="rId7"/>
    <p:sldId id="264" r:id="rId8"/>
    <p:sldId id="265" r:id="rId9"/>
    <p:sldId id="263" r:id="rId10"/>
    <p:sldId id="269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7CF161-4F71-6DD3-8A3F-44F1560CDBC9}" name="Mobilize Projetos" initials="MP" userId="bb533fe4d6f6ff07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542CC7-E02B-456D-8561-4B08A4B3051E}" v="2" dt="2024-01-11T19:20:32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797" autoAdjust="0"/>
  </p:normalViewPr>
  <p:slideViewPr>
    <p:cSldViewPr snapToGrid="0">
      <p:cViewPr varScale="1">
        <p:scale>
          <a:sx n="71" d="100"/>
          <a:sy n="71" d="100"/>
        </p:scale>
        <p:origin x="113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bilize Projetos" userId="bb533fe4d6f6ff07" providerId="LiveId" clId="{C1542CC7-E02B-456D-8561-4B08A4B3051E}"/>
    <pc:docChg chg="custSel modSld sldOrd">
      <pc:chgData name="Mobilize Projetos" userId="bb533fe4d6f6ff07" providerId="LiveId" clId="{C1542CC7-E02B-456D-8561-4B08A4B3051E}" dt="2024-01-12T16:27:16.537" v="589" actId="20577"/>
      <pc:docMkLst>
        <pc:docMk/>
      </pc:docMkLst>
      <pc:sldChg chg="delSp mod">
        <pc:chgData name="Mobilize Projetos" userId="bb533fe4d6f6ff07" providerId="LiveId" clId="{C1542CC7-E02B-456D-8561-4B08A4B3051E}" dt="2024-01-11T17:09:30.219" v="0" actId="478"/>
        <pc:sldMkLst>
          <pc:docMk/>
          <pc:sldMk cId="1576424040" sldId="256"/>
        </pc:sldMkLst>
        <pc:spChg chg="del">
          <ac:chgData name="Mobilize Projetos" userId="bb533fe4d6f6ff07" providerId="LiveId" clId="{C1542CC7-E02B-456D-8561-4B08A4B3051E}" dt="2024-01-11T17:09:30.219" v="0" actId="478"/>
          <ac:spMkLst>
            <pc:docMk/>
            <pc:sldMk cId="1576424040" sldId="256"/>
            <ac:spMk id="3" creationId="{BC418A7B-3F4D-919B-796D-E884496A196D}"/>
          </ac:spMkLst>
        </pc:spChg>
      </pc:sldChg>
      <pc:sldChg chg="addSp delSp modSp mod">
        <pc:chgData name="Mobilize Projetos" userId="bb533fe4d6f6ff07" providerId="LiveId" clId="{C1542CC7-E02B-456D-8561-4B08A4B3051E}" dt="2024-01-11T19:51:21.504" v="504" actId="1076"/>
        <pc:sldMkLst>
          <pc:docMk/>
          <pc:sldMk cId="3411596801" sldId="257"/>
        </pc:sldMkLst>
        <pc:spChg chg="mod">
          <ac:chgData name="Mobilize Projetos" userId="bb533fe4d6f6ff07" providerId="LiveId" clId="{C1542CC7-E02B-456D-8561-4B08A4B3051E}" dt="2024-01-11T19:51:21.504" v="504" actId="1076"/>
          <ac:spMkLst>
            <pc:docMk/>
            <pc:sldMk cId="3411596801" sldId="257"/>
            <ac:spMk id="3" creationId="{6E69BED7-8B21-5321-9FFA-BBD91987681D}"/>
          </ac:spMkLst>
        </pc:spChg>
        <pc:spChg chg="add del mod">
          <ac:chgData name="Mobilize Projetos" userId="bb533fe4d6f6ff07" providerId="LiveId" clId="{C1542CC7-E02B-456D-8561-4B08A4B3051E}" dt="2024-01-11T19:48:07.720" v="319"/>
          <ac:spMkLst>
            <pc:docMk/>
            <pc:sldMk cId="3411596801" sldId="257"/>
            <ac:spMk id="5" creationId="{D5DD5ACE-8D8C-7A5F-AF85-0D59B31A76BD}"/>
          </ac:spMkLst>
        </pc:spChg>
      </pc:sldChg>
      <pc:sldChg chg="modSp mod ord">
        <pc:chgData name="Mobilize Projetos" userId="bb533fe4d6f6ff07" providerId="LiveId" clId="{C1542CC7-E02B-456D-8561-4B08A4B3051E}" dt="2024-01-12T16:27:16.537" v="589" actId="20577"/>
        <pc:sldMkLst>
          <pc:docMk/>
          <pc:sldMk cId="1814441530" sldId="258"/>
        </pc:sldMkLst>
        <pc:spChg chg="mod">
          <ac:chgData name="Mobilize Projetos" userId="bb533fe4d6f6ff07" providerId="LiveId" clId="{C1542CC7-E02B-456D-8561-4B08A4B3051E}" dt="2024-01-12T16:27:16.537" v="589" actId="20577"/>
          <ac:spMkLst>
            <pc:docMk/>
            <pc:sldMk cId="1814441530" sldId="258"/>
            <ac:spMk id="3" creationId="{17EA8F62-63AF-6F64-FB57-B89CDC038668}"/>
          </ac:spMkLst>
        </pc:spChg>
      </pc:sldChg>
      <pc:sldChg chg="modSp mod">
        <pc:chgData name="Mobilize Projetos" userId="bb533fe4d6f6ff07" providerId="LiveId" clId="{C1542CC7-E02B-456D-8561-4B08A4B3051E}" dt="2024-01-11T19:06:33.376" v="12" actId="1076"/>
        <pc:sldMkLst>
          <pc:docMk/>
          <pc:sldMk cId="2667822365" sldId="259"/>
        </pc:sldMkLst>
        <pc:spChg chg="mod">
          <ac:chgData name="Mobilize Projetos" userId="bb533fe4d6f6ff07" providerId="LiveId" clId="{C1542CC7-E02B-456D-8561-4B08A4B3051E}" dt="2024-01-11T19:06:33.376" v="12" actId="1076"/>
          <ac:spMkLst>
            <pc:docMk/>
            <pc:sldMk cId="2667822365" sldId="259"/>
            <ac:spMk id="3" creationId="{65B041D2-04FD-79C1-4987-2FA2F41F2FC0}"/>
          </ac:spMkLst>
        </pc:spChg>
      </pc:sldChg>
      <pc:sldChg chg="addSp modSp mod">
        <pc:chgData name="Mobilize Projetos" userId="bb533fe4d6f6ff07" providerId="LiveId" clId="{C1542CC7-E02B-456D-8561-4B08A4B3051E}" dt="2024-01-11T19:30:16.535" v="316" actId="1076"/>
        <pc:sldMkLst>
          <pc:docMk/>
          <pc:sldMk cId="4061762755" sldId="260"/>
        </pc:sldMkLst>
        <pc:spChg chg="mod">
          <ac:chgData name="Mobilize Projetos" userId="bb533fe4d6f6ff07" providerId="LiveId" clId="{C1542CC7-E02B-456D-8561-4B08A4B3051E}" dt="2024-01-11T19:21:05.996" v="117" actId="1076"/>
          <ac:spMkLst>
            <pc:docMk/>
            <pc:sldMk cId="4061762755" sldId="260"/>
            <ac:spMk id="2" creationId="{BC95F690-8AFA-AAA8-3AD1-C5CCB1A26F7B}"/>
          </ac:spMkLst>
        </pc:spChg>
        <pc:spChg chg="mod">
          <ac:chgData name="Mobilize Projetos" userId="bb533fe4d6f6ff07" providerId="LiveId" clId="{C1542CC7-E02B-456D-8561-4B08A4B3051E}" dt="2024-01-11T19:30:16.535" v="316" actId="1076"/>
          <ac:spMkLst>
            <pc:docMk/>
            <pc:sldMk cId="4061762755" sldId="260"/>
            <ac:spMk id="3" creationId="{E801B658-4DAF-8C7E-BAAB-E84CB19645E5}"/>
          </ac:spMkLst>
        </pc:spChg>
        <pc:spChg chg="add mod">
          <ac:chgData name="Mobilize Projetos" userId="bb533fe4d6f6ff07" providerId="LiveId" clId="{C1542CC7-E02B-456D-8561-4B08A4B3051E}" dt="2024-01-11T19:30:12.335" v="315" actId="1076"/>
          <ac:spMkLst>
            <pc:docMk/>
            <pc:sldMk cId="4061762755" sldId="260"/>
            <ac:spMk id="7" creationId="{BB22A1C4-E203-D9C5-C4C9-2937AF843D7A}"/>
          </ac:spMkLst>
        </pc:spChg>
        <pc:spChg chg="add mod">
          <ac:chgData name="Mobilize Projetos" userId="bb533fe4d6f6ff07" providerId="LiveId" clId="{C1542CC7-E02B-456D-8561-4B08A4B3051E}" dt="2024-01-11T19:30:08.264" v="314" actId="1076"/>
          <ac:spMkLst>
            <pc:docMk/>
            <pc:sldMk cId="4061762755" sldId="260"/>
            <ac:spMk id="11" creationId="{F354E0AF-A991-0E31-8C15-574CE45192A1}"/>
          </ac:spMkLst>
        </pc:spChg>
        <pc:picChg chg="add mod modCrop">
          <ac:chgData name="Mobilize Projetos" userId="bb533fe4d6f6ff07" providerId="LiveId" clId="{C1542CC7-E02B-456D-8561-4B08A4B3051E}" dt="2024-01-11T19:30:16.535" v="316" actId="1076"/>
          <ac:picMkLst>
            <pc:docMk/>
            <pc:sldMk cId="4061762755" sldId="260"/>
            <ac:picMk id="5" creationId="{5126CACB-8B91-B76D-DD34-C2F294019202}"/>
          </ac:picMkLst>
        </pc:picChg>
        <pc:picChg chg="add mod modCrop">
          <ac:chgData name="Mobilize Projetos" userId="bb533fe4d6f6ff07" providerId="LiveId" clId="{C1542CC7-E02B-456D-8561-4B08A4B3051E}" dt="2024-01-11T19:30:12.335" v="315" actId="1076"/>
          <ac:picMkLst>
            <pc:docMk/>
            <pc:sldMk cId="4061762755" sldId="260"/>
            <ac:picMk id="9" creationId="{FD23A1C0-4153-26C3-5416-6E495F59DEAF}"/>
          </ac:picMkLst>
        </pc:picChg>
        <pc:picChg chg="add mod">
          <ac:chgData name="Mobilize Projetos" userId="bb533fe4d6f6ff07" providerId="LiveId" clId="{C1542CC7-E02B-456D-8561-4B08A4B3051E}" dt="2024-01-11T19:30:05.232" v="313" actId="1076"/>
          <ac:picMkLst>
            <pc:docMk/>
            <pc:sldMk cId="4061762755" sldId="260"/>
            <ac:picMk id="13" creationId="{61D38BDA-1716-19DA-C981-138AD8DDAE91}"/>
          </ac:picMkLst>
        </pc:picChg>
      </pc:sldChg>
      <pc:sldChg chg="modSp mod">
        <pc:chgData name="Mobilize Projetos" userId="bb533fe4d6f6ff07" providerId="LiveId" clId="{C1542CC7-E02B-456D-8561-4B08A4B3051E}" dt="2024-01-11T20:00:11.088" v="511" actId="1076"/>
        <pc:sldMkLst>
          <pc:docMk/>
          <pc:sldMk cId="1999628799" sldId="262"/>
        </pc:sldMkLst>
        <pc:spChg chg="mod">
          <ac:chgData name="Mobilize Projetos" userId="bb533fe4d6f6ff07" providerId="LiveId" clId="{C1542CC7-E02B-456D-8561-4B08A4B3051E}" dt="2024-01-11T19:59:49.710" v="510" actId="1076"/>
          <ac:spMkLst>
            <pc:docMk/>
            <pc:sldMk cId="1999628799" sldId="262"/>
            <ac:spMk id="2" creationId="{CCA89141-B6C6-DE8B-B617-7AC924257D7E}"/>
          </ac:spMkLst>
        </pc:spChg>
        <pc:spChg chg="mod">
          <ac:chgData name="Mobilize Projetos" userId="bb533fe4d6f6ff07" providerId="LiveId" clId="{C1542CC7-E02B-456D-8561-4B08A4B3051E}" dt="2024-01-11T20:00:11.088" v="511" actId="1076"/>
          <ac:spMkLst>
            <pc:docMk/>
            <pc:sldMk cId="1999628799" sldId="262"/>
            <ac:spMk id="3" creationId="{5B781A00-9AEA-74EE-3EE2-E386B70BFF92}"/>
          </ac:spMkLst>
        </pc:spChg>
      </pc:sldChg>
      <pc:sldChg chg="modSp mod">
        <pc:chgData name="Mobilize Projetos" userId="bb533fe4d6f6ff07" providerId="LiveId" clId="{C1542CC7-E02B-456D-8561-4B08A4B3051E}" dt="2024-01-11T20:02:07.245" v="584" actId="20577"/>
        <pc:sldMkLst>
          <pc:docMk/>
          <pc:sldMk cId="2991281014" sldId="263"/>
        </pc:sldMkLst>
        <pc:graphicFrameChg chg="mod modGraphic">
          <ac:chgData name="Mobilize Projetos" userId="bb533fe4d6f6ff07" providerId="LiveId" clId="{C1542CC7-E02B-456D-8561-4B08A4B3051E}" dt="2024-01-11T20:02:07.245" v="584" actId="20577"/>
          <ac:graphicFrameMkLst>
            <pc:docMk/>
            <pc:sldMk cId="2991281014" sldId="263"/>
            <ac:graphicFrameMk id="12" creationId="{7D870013-A2BD-64F1-E740-B5F283FEBD4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BDD86-C39C-428D-BC16-1F2EB3878826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6729E-D7FA-4E8D-B6E7-536C446E366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73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None/>
            </a:pPr>
            <a:r>
              <a:rPr lang="pt-BR" b="0" i="0" dirty="0">
                <a:solidFill>
                  <a:srgbClr val="374151"/>
                </a:solidFill>
                <a:effectLst/>
                <a:latin typeface="Söhne"/>
              </a:rPr>
              <a:t>Detalhar a produção de brinquedos sustentáveis como um diferencial do projeto;</a:t>
            </a:r>
          </a:p>
          <a:p>
            <a:pPr algn="l">
              <a:buFont typeface="Arial" panose="020B0604020202020204" pitchFamily="34" charset="0"/>
              <a:buNone/>
            </a:pPr>
            <a:r>
              <a:rPr lang="pt-BR" b="0" i="0" dirty="0">
                <a:solidFill>
                  <a:srgbClr val="374151"/>
                </a:solidFill>
                <a:effectLst/>
                <a:latin typeface="Söhne"/>
              </a:rPr>
              <a:t>Apresentar exemplos de materiais reciclados utilizados na confecção dos brinquedos.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6729E-D7FA-4E8D-B6E7-536C446E3669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5171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6729E-D7FA-4E8D-B6E7-536C446E3669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987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56729E-D7FA-4E8D-B6E7-536C446E3669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831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E148-FAE7-4875-E775-17AA365BFB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8A46DA-6239-617D-6FE5-6B4C4B1D2F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05EC2F-F42B-2040-FB11-20FCB33BC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3F18A2-4E06-0972-0F2E-B4BB84713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8E4C1E-B11E-1ECC-C362-E7F361B86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30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FEF27-E0A7-AC08-597C-1FE9C1187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EA557E8-82B8-4364-7B79-946F2675F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E0F796-7B11-BA21-BACD-20370FBE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2AF978-73E6-79E6-7ADA-4F119F8A0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2E805-4522-A4A6-EBD3-C4800AD44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55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17519C-CEC4-4FE1-F686-4D1A59E56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907A34-3FDE-E5DE-20A6-92DF511B3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167A45-B97F-BCEB-8B22-9A5FC1599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8E314D-3B56-3677-8FC8-6C726C06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C46238-DD79-EC6D-7DFE-38DEEA69B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974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76073-3744-0ADC-3643-4275EEB4B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B5A2C6-584D-BDB2-80C5-CEF0DDE8A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20543C-E84F-AD3E-5DDE-57682B50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8E959D-9382-54A5-22F6-A6EEFBB1E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AD62940-EB80-5962-4986-5F26198E9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5436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8DB3E0-7014-E15F-1519-0703307D4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0D6D11-D15A-A1AA-37AD-7A03F8DBC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BC5722-8BDB-DF8C-5BAA-733E26E47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AF878D-20BE-4808-6864-40C56064E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80A150-4B3B-99F7-0352-3E571C2F6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44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04788-ACA5-F232-53D9-6D8CBCA0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144970-BBF0-69DB-5BA9-A94646BEE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9984DA-534E-0216-3C53-DE7710AA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4604A9-7680-73B9-6CD3-47AD74F7C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5B695F8-3877-3729-5C6E-4EF09680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F9BDAC-BA95-1ADF-8FAB-3888D90B7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86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D911B-70A8-25D5-0B32-C24C50E6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830DF6-BE42-3C8A-26EE-1B681E28A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C6D468B-A8A0-6134-1CAF-35F2784D0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A13BA21-C884-8245-420C-C57E1C7887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D92990A-1702-67D1-7708-12745E52B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7821859-D26F-F106-4F41-A14F189D9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A4369EB-C99D-1728-3982-74B09ACC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9BFABC5-7B29-326F-243C-CA2DED763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954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0510DE-FBA4-1AA6-8D4B-45D4165FD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48CE7AA-C2E9-655F-E30D-090BDD9B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C66A03D-20BB-D4B7-D13C-A57C08F9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B65B2A4-F0D9-1FAF-4BB2-E1C2D3BF1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720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2C37D1E-E518-C560-E5B5-49E330494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AD1E69C-0FEC-9629-BCC3-84D29D83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B4A201C-0F24-C1C4-5A8C-7FE2F454C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53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6B15B3-7A87-3A20-DD43-D5E5C451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8B93462-B186-A460-2CC0-6FC30B32C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E56596B-BB79-CA11-F6B4-F1D22A978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CF98ABF-971D-B00B-EE1C-EF72168C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29968F2-8952-5D56-1069-8015F502A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2910A9-0047-686E-F91F-C6BEA01E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04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116C66-36EB-ABBD-0527-6E6E9BD8C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A3D71A4-8358-FB39-CA6D-316F1EFEE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35978B-5A7B-4878-0F5D-01C694B19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4CAEACD-4E3A-0245-97E1-6AD798896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A04AC6-F5C9-9D5D-F679-40587E389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009D02F-2511-F04E-D535-7FDC52D1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172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08ED6BD-18EC-756B-6A66-0ED39B5C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AC5559-8FD8-5FB3-E9F0-C03DD20E7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D5E851-3B3D-CFD1-7911-3340725945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5C5B5B-2B80-498D-BB0D-3C4D2CC7B8C4}" type="datetimeFigureOut">
              <a:rPr lang="pt-BR" smtClean="0"/>
              <a:t>12/01/2024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DCAC80-4B35-2527-1D16-79FD84876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455AD24-106A-7807-9337-07DBFB574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7EB387-7470-4726-8C27-C173E1746C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25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stagram.com/recicladosemsorriso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DDEE65-5F4E-0DAD-4920-3E9C3FA6DE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Reciclados em Sorrisos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6424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E98887-3C93-9414-8366-459BA959B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18" y="1265788"/>
            <a:ext cx="10515600" cy="2326498"/>
          </a:xfrm>
        </p:spPr>
        <p:txBody>
          <a:bodyPr/>
          <a:lstStyle/>
          <a:p>
            <a:pPr marL="0" indent="0">
              <a:buNone/>
            </a:pPr>
            <a:r>
              <a:rPr lang="pt-BR" sz="1800" dirty="0">
                <a:latin typeface="Söhne"/>
              </a:rPr>
              <a:t>Convidamos todos a se juntarem a nós no Projeto Reciclados em Sorrisos. Seja como padrinho, voluntário, profissional ambiental ou apoiador, sua participação é fundamental. </a:t>
            </a:r>
          </a:p>
          <a:p>
            <a:pPr marL="0" indent="0">
              <a:buNone/>
            </a:pPr>
            <a:r>
              <a:rPr lang="pt-BR" sz="1800" dirty="0">
                <a:latin typeface="Söhne"/>
              </a:rPr>
              <a:t>Juntos, podemos impactar positivamente a vida das crianças da Vila Emater II e fortalecer nossa comunidade.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0904F69-E5DB-6F0E-0994-98638ACAA473}"/>
              </a:ext>
            </a:extLst>
          </p:cNvPr>
          <p:cNvSpPr txBox="1"/>
          <p:nvPr/>
        </p:nvSpPr>
        <p:spPr>
          <a:xfrm>
            <a:off x="2610457" y="4530643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0" i="0" u="none" strike="noStrike" dirty="0" err="1">
                <a:effectLst/>
                <a:latin typeface="var(--font-family-system)"/>
                <a:hlinkClick r:id="rId2"/>
              </a:rPr>
              <a:t>recicladosemsorrisos</a:t>
            </a:r>
            <a:endParaRPr lang="pt-BR" b="0" i="0" u="none" strike="noStrike" dirty="0">
              <a:effectLst/>
              <a:latin typeface="var(--font-family-system)"/>
              <a:hlinkClick r:id="rId2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FA799F6-CA7C-22EA-1AF1-7279BC957B95}"/>
              </a:ext>
            </a:extLst>
          </p:cNvPr>
          <p:cNvSpPr txBox="1"/>
          <p:nvPr/>
        </p:nvSpPr>
        <p:spPr>
          <a:xfrm>
            <a:off x="2610457" y="4161311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projetorecicladosemsorrisos@gmail.com</a:t>
            </a:r>
          </a:p>
        </p:txBody>
      </p:sp>
    </p:spTree>
    <p:extLst>
      <p:ext uri="{BB962C8B-B14F-4D97-AF65-F5344CB8AC3E}">
        <p14:creationId xmlns:p14="http://schemas.microsoft.com/office/powerpoint/2010/main" val="418240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FFC19-51CB-7FD3-3603-D6C96BF4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i="0" dirty="0">
                <a:effectLst/>
                <a:latin typeface="Söhne"/>
              </a:rPr>
              <a:t>Comunidade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EA8F62-63AF-6F64-FB57-B89CDC038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65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600" dirty="0">
                <a:latin typeface="Söhne"/>
              </a:rPr>
              <a:t>A Vila Emater II é composta, em sua maioria, por gente batalhadora e empreendedora, </a:t>
            </a:r>
            <a:r>
              <a:rPr lang="pt-BR" sz="1600">
                <a:latin typeface="Söhne"/>
              </a:rPr>
              <a:t>contendo </a:t>
            </a:r>
            <a:r>
              <a:rPr lang="pt-BR" sz="1600">
                <a:highlight>
                  <a:srgbClr val="FFFF00"/>
                </a:highlight>
                <a:latin typeface="Söhne"/>
              </a:rPr>
              <a:t>300 </a:t>
            </a:r>
            <a:r>
              <a:rPr lang="pt-BR" sz="1600" dirty="0">
                <a:highlight>
                  <a:srgbClr val="FFFF00"/>
                </a:highlight>
                <a:latin typeface="Söhne"/>
              </a:rPr>
              <a:t>unidades </a:t>
            </a:r>
            <a:r>
              <a:rPr lang="pt-BR" sz="1600" dirty="0">
                <a:latin typeface="Söhne"/>
              </a:rPr>
              <a:t>habitacionais,  grande parte eram catadores no antigo lixão de Maceió. A principal renda que sustenta a comunidade vem da reciclagem, e muitos moradores fazem parte das cooperativas COOPLUM e COOPVILA, que são responsáveis por cuidar desses materiais.</a:t>
            </a:r>
            <a:endParaRPr lang="pt-BR" sz="1600" b="0" i="0" dirty="0">
              <a:effectLst/>
              <a:latin typeface="Söhne"/>
            </a:endParaRPr>
          </a:p>
          <a:p>
            <a:pPr marL="0" indent="0">
              <a:buNone/>
            </a:pPr>
            <a:r>
              <a:rPr lang="pt-BR" sz="1600" b="0" i="0" dirty="0">
                <a:effectLst/>
                <a:latin typeface="Söhne"/>
              </a:rPr>
              <a:t>A comunidade é marcada por um grande número de crianças, e a falta de estrutura adequada  para atender a essa demanda resulta em desafios na educação, falta de atividades construtivas e exposição a situações de vulnerabilidade. A ausência de atividades no contra turno escolar deixa as crianças sem opções para ocupar seu tempo, criando lacunas em seu desenvolvimento, que vão desde a falta de recursos básicos até o risco de envolvimento em atividades prejudiciais.</a:t>
            </a:r>
          </a:p>
          <a:p>
            <a:pPr marL="0" indent="0" algn="l">
              <a:buNone/>
            </a:pPr>
            <a:endParaRPr lang="pt-BR" sz="1600" b="0" i="0" dirty="0">
              <a:effectLst/>
              <a:latin typeface="Söhne"/>
            </a:endParaRP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1444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12640C-FCF2-73BF-D22C-6AFC82174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580" y="346465"/>
            <a:ext cx="10515600" cy="567936"/>
          </a:xfrm>
        </p:spPr>
        <p:txBody>
          <a:bodyPr>
            <a:normAutofit/>
          </a:bodyPr>
          <a:lstStyle/>
          <a:p>
            <a:r>
              <a:rPr lang="pt-BR" sz="3200" b="1" i="0" dirty="0">
                <a:effectLst/>
                <a:latin typeface="Söhne"/>
              </a:rPr>
              <a:t>O Projeto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69BED7-8B21-5321-9FFA-BBD919876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580" y="1169926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600" b="1" i="0" dirty="0">
                <a:effectLst/>
                <a:latin typeface="Söhne"/>
              </a:rPr>
              <a:t>Missão </a:t>
            </a:r>
          </a:p>
          <a:p>
            <a:pPr marL="0" indent="0" algn="l">
              <a:buNone/>
            </a:pPr>
            <a:r>
              <a:rPr lang="pt-BR" sz="1600" b="0" i="0" dirty="0">
                <a:effectLst/>
                <a:latin typeface="Söhne"/>
              </a:rPr>
              <a:t>Promover o desenvolvimento integral das crianças da Vila Emater II, utilizando a criatividade como ferramenta principal. </a:t>
            </a:r>
          </a:p>
          <a:p>
            <a:pPr marL="0" indent="0" algn="l">
              <a:buNone/>
            </a:pPr>
            <a:r>
              <a:rPr lang="pt-BR" sz="1600" b="1" dirty="0">
                <a:latin typeface="Söhne"/>
              </a:rPr>
              <a:t>Objetivo </a:t>
            </a:r>
          </a:p>
          <a:p>
            <a:pPr marL="0" indent="0" algn="l">
              <a:buNone/>
            </a:pPr>
            <a:r>
              <a:rPr lang="pt-BR" sz="1600" dirty="0">
                <a:latin typeface="Söhne"/>
              </a:rPr>
              <a:t>E</a:t>
            </a:r>
            <a:r>
              <a:rPr lang="pt-BR" sz="1600" b="0" i="0" dirty="0">
                <a:effectLst/>
                <a:latin typeface="Söhne"/>
              </a:rPr>
              <a:t>stabelecer um espaço dedicado à educação socioambiental, através de oficinas práticas de confecção de brinquedos sustentáveis, proporcionando oportunidades que vão além do entretenimento, gerando um impacto positivo e duradouro na comunidade.</a:t>
            </a:r>
          </a:p>
          <a:p>
            <a:pPr marL="0" indent="0" algn="l">
              <a:buNone/>
            </a:pPr>
            <a:r>
              <a:rPr lang="pt-BR" sz="1600" b="1" i="0" dirty="0">
                <a:effectLst/>
                <a:latin typeface="Söhne"/>
              </a:rPr>
              <a:t>Visão </a:t>
            </a:r>
          </a:p>
          <a:p>
            <a:pPr marL="0" indent="0">
              <a:buNone/>
            </a:pPr>
            <a:r>
              <a:rPr lang="pt-BR" sz="1600" dirty="0">
                <a:latin typeface="Söhne"/>
              </a:rPr>
              <a:t>Disponibilizar para as criança da Vila Emater II um ambiente de aprendizado e diversão que estimula sua criatividade e consciência ambiental. Enxergamos uma comunidade unida, onde o Projeto Reciclados em Sorrisos se torna um símbolo de transformação positiva, inspirando outras localidades a adotarem práticas similares para um mundo mais sustentável e inclusivo.</a:t>
            </a:r>
          </a:p>
          <a:p>
            <a:pPr marL="0" indent="0">
              <a:buNone/>
            </a:pPr>
            <a:endParaRPr lang="pt-BR" sz="1600" dirty="0">
              <a:latin typeface="Söhne"/>
            </a:endParaRPr>
          </a:p>
          <a:p>
            <a:pPr marL="0" indent="0">
              <a:buNone/>
            </a:pPr>
            <a:br>
              <a:rPr lang="pt-BR" sz="1600" dirty="0">
                <a:latin typeface="Söhne"/>
              </a:rPr>
            </a:br>
            <a:endParaRPr lang="pt-BR" sz="1600" dirty="0"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3411596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5552F-B9F8-DE70-4513-63CFA409B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i="0" dirty="0">
                <a:effectLst/>
                <a:latin typeface="Söhne"/>
              </a:rPr>
              <a:t>Educação Socioambiental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B041D2-04FD-79C1-4987-2FA2F41F2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3427"/>
            <a:ext cx="10515600" cy="19855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600" dirty="0">
                <a:latin typeface="Söhne"/>
              </a:rPr>
              <a:t>Diante das necessidades identificadas na Vila Emater II, propomos a criação de um espaço inovador, centrado na educação socioambiental. Este ambiente será mais que um local físico; será um ponto de encontro para inspirar mudanças positivas nas vidas das crianças. </a:t>
            </a:r>
          </a:p>
          <a:p>
            <a:pPr marL="0" indent="0">
              <a:buNone/>
            </a:pPr>
            <a:r>
              <a:rPr lang="pt-BR" sz="1600" dirty="0">
                <a:latin typeface="Söhne"/>
              </a:rPr>
              <a:t>Através de oficinas práticas de confecção de brinquedos sustentáveis buscamos preencher o vazio no contra turno escolar e promover atividades enriquecedoras, utilizando o modelo </a:t>
            </a:r>
            <a:r>
              <a:rPr lang="pt-BR" sz="1600" dirty="0" err="1">
                <a:latin typeface="Söhne"/>
              </a:rPr>
              <a:t>montessoriano</a:t>
            </a:r>
            <a:r>
              <a:rPr lang="pt-BR" sz="1600" dirty="0">
                <a:latin typeface="Söhne"/>
              </a:rPr>
              <a:t> como ferramenta para o desenvolvimento integral das crianças, estimulando habilidades cognitivas, criativas e, ao mesmo tempo, transmitindo valores socioambientais. </a:t>
            </a:r>
          </a:p>
        </p:txBody>
      </p:sp>
    </p:spTree>
    <p:extLst>
      <p:ext uri="{BB962C8B-B14F-4D97-AF65-F5344CB8AC3E}">
        <p14:creationId xmlns:p14="http://schemas.microsoft.com/office/powerpoint/2010/main" val="266782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95F690-8AFA-AAA8-3AD1-C5CCB1A26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772" y="-118970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i="0" dirty="0">
                <a:effectLst/>
                <a:latin typeface="Söhne"/>
              </a:rPr>
              <a:t>Brinquedos Sustentáveis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01B658-4DAF-8C7E-BAAB-E84CB1964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218" y="3856796"/>
            <a:ext cx="2970007" cy="22348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-apple-system"/>
              </a:rPr>
              <a:t>Nessa atividade trabalhamos a concentração, atenção, raciocínio lógico, paciência, encaixe correto, criatividade e imaginação.</a:t>
            </a:r>
            <a:br>
              <a:rPr lang="pt-BR" sz="1600" dirty="0"/>
            </a:br>
            <a:br>
              <a:rPr lang="pt-BR" sz="1600" dirty="0"/>
            </a:br>
            <a:r>
              <a:rPr lang="pt-BR" sz="1600" b="0" i="0" dirty="0">
                <a:solidFill>
                  <a:srgbClr val="000000"/>
                </a:solidFill>
                <a:effectLst/>
                <a:latin typeface="-apple-system"/>
              </a:rPr>
              <a:t>♻️Materiais utilizados:</a:t>
            </a:r>
            <a:br>
              <a:rPr lang="pt-BR" sz="1600" dirty="0"/>
            </a:br>
            <a:r>
              <a:rPr lang="pt-BR" sz="1600" b="0" i="0" dirty="0">
                <a:solidFill>
                  <a:srgbClr val="000000"/>
                </a:solidFill>
                <a:effectLst/>
                <a:latin typeface="-apple-system"/>
              </a:rPr>
              <a:t>Caixa de Ovos, tinta guache, tesoura</a:t>
            </a:r>
            <a:r>
              <a:rPr lang="pt-BR" sz="1600" dirty="0">
                <a:solidFill>
                  <a:srgbClr val="000000"/>
                </a:solidFill>
                <a:latin typeface="-apple-system"/>
              </a:rPr>
              <a:t>.</a:t>
            </a:r>
            <a:endParaRPr lang="pt-BR" sz="1600" b="0" i="0" dirty="0">
              <a:effectLst/>
              <a:latin typeface="Söhne"/>
            </a:endParaRPr>
          </a:p>
          <a:p>
            <a:pPr marL="0" indent="0" algn="ctr">
              <a:buNone/>
            </a:pPr>
            <a:endParaRPr lang="pt-BR" sz="1600" dirty="0"/>
          </a:p>
        </p:txBody>
      </p:sp>
      <p:pic>
        <p:nvPicPr>
          <p:cNvPr id="5" name="Imagem 4" descr="Uma imagem contendo pessoa, no interior, mesa, criança">
            <a:extLst>
              <a:ext uri="{FF2B5EF4-FFF2-40B4-BE49-F238E27FC236}">
                <a16:creationId xmlns:a16="http://schemas.microsoft.com/office/drawing/2014/main" id="{5126CACB-8B91-B76D-DD34-C2F2940192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12077" r="9399"/>
          <a:stretch/>
        </p:blipFill>
        <p:spPr>
          <a:xfrm>
            <a:off x="913056" y="1047654"/>
            <a:ext cx="2054712" cy="2690808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BB22A1C4-E203-D9C5-C4C9-2937AF843D7A}"/>
              </a:ext>
            </a:extLst>
          </p:cNvPr>
          <p:cNvSpPr txBox="1"/>
          <p:nvPr/>
        </p:nvSpPr>
        <p:spPr>
          <a:xfrm>
            <a:off x="3913543" y="3811012"/>
            <a:ext cx="316005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solidFill>
                  <a:srgbClr val="000000"/>
                </a:solidFill>
                <a:latin typeface="-apple-system"/>
              </a:rPr>
              <a:t>Essa atividade trabalhamos e estimulamos raciocínio lógico, concentração, auto confiança, habilidades motoras finas, noção espacial, reconhece das formas, cores e formas.</a:t>
            </a:r>
            <a:br>
              <a:rPr lang="pt-BR" sz="1600" dirty="0">
                <a:solidFill>
                  <a:srgbClr val="000000"/>
                </a:solidFill>
                <a:latin typeface="-apple-system"/>
              </a:rPr>
            </a:br>
            <a:br>
              <a:rPr lang="pt-BR" sz="1600" dirty="0">
                <a:solidFill>
                  <a:srgbClr val="000000"/>
                </a:solidFill>
                <a:latin typeface="-apple-system"/>
              </a:rPr>
            </a:br>
            <a:r>
              <a:rPr lang="pt-BR" sz="1600" dirty="0">
                <a:solidFill>
                  <a:srgbClr val="000000"/>
                </a:solidFill>
                <a:latin typeface="-apple-system"/>
              </a:rPr>
              <a:t>♻️Materiais utilizados:</a:t>
            </a:r>
            <a:br>
              <a:rPr lang="pt-BR" sz="1600" dirty="0">
                <a:solidFill>
                  <a:srgbClr val="000000"/>
                </a:solidFill>
                <a:latin typeface="-apple-system"/>
              </a:rPr>
            </a:br>
            <a:r>
              <a:rPr lang="pt-BR" sz="1600" dirty="0">
                <a:solidFill>
                  <a:srgbClr val="000000"/>
                </a:solidFill>
                <a:latin typeface="-apple-system"/>
              </a:rPr>
              <a:t>Copos descartáveis, cola de silicone, tesoura, p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-apple-system"/>
              </a:rPr>
              <a:t>apel </a:t>
            </a:r>
            <a:r>
              <a:rPr lang="pt-BR" sz="1600" b="0" i="0" dirty="0" err="1">
                <a:solidFill>
                  <a:srgbClr val="000000"/>
                </a:solidFill>
                <a:effectLst/>
                <a:latin typeface="-apple-system"/>
              </a:rPr>
              <a:t>sulfit</a:t>
            </a:r>
            <a:r>
              <a:rPr lang="pt-BR" sz="1600" b="0" i="0" dirty="0">
                <a:solidFill>
                  <a:srgbClr val="000000"/>
                </a:solidFill>
                <a:effectLst/>
                <a:latin typeface="-apple-system"/>
              </a:rPr>
              <a:t> para fazer as formas.</a:t>
            </a:r>
            <a:endParaRPr lang="pt-BR" sz="1600" dirty="0"/>
          </a:p>
        </p:txBody>
      </p:sp>
      <p:pic>
        <p:nvPicPr>
          <p:cNvPr id="9" name="Imagem 8" descr="Criança sentada em uma mesa">
            <a:extLst>
              <a:ext uri="{FF2B5EF4-FFF2-40B4-BE49-F238E27FC236}">
                <a16:creationId xmlns:a16="http://schemas.microsoft.com/office/drawing/2014/main" id="{FD23A1C0-4153-26C3-5416-6E495F59DEA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5" t="20715" r="4252" b="21716"/>
          <a:stretch/>
        </p:blipFill>
        <p:spPr>
          <a:xfrm>
            <a:off x="4073563" y="1099145"/>
            <a:ext cx="2840018" cy="2582215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F354E0AF-A991-0E31-8C15-574CE45192A1}"/>
              </a:ext>
            </a:extLst>
          </p:cNvPr>
          <p:cNvSpPr txBox="1"/>
          <p:nvPr/>
        </p:nvSpPr>
        <p:spPr>
          <a:xfrm>
            <a:off x="7511527" y="3846038"/>
            <a:ext cx="375172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dirty="0">
                <a:solidFill>
                  <a:srgbClr val="000000"/>
                </a:solidFill>
                <a:latin typeface="-apple-system"/>
              </a:rPr>
              <a:t>Nessa atividade utilizamos exercícios e atividades terapêuticas que buscam preservar ou melhorar o desempenho de domínios e habilidades como: Memória, equilíbrio, atenção, raciocínio, funções executivas, coordenação motora fina, pareamento de cores e noção espaço. </a:t>
            </a:r>
            <a:br>
              <a:rPr lang="pt-BR" sz="1600" dirty="0">
                <a:solidFill>
                  <a:srgbClr val="000000"/>
                </a:solidFill>
                <a:latin typeface="-apple-system"/>
              </a:rPr>
            </a:br>
            <a:br>
              <a:rPr lang="pt-BR" sz="1600" dirty="0">
                <a:solidFill>
                  <a:srgbClr val="000000"/>
                </a:solidFill>
                <a:latin typeface="-apple-system"/>
              </a:rPr>
            </a:br>
            <a:r>
              <a:rPr lang="pt-BR" sz="1600" dirty="0">
                <a:solidFill>
                  <a:srgbClr val="000000"/>
                </a:solidFill>
                <a:latin typeface="-apple-system"/>
              </a:rPr>
              <a:t>♻️Materiais utilizados:</a:t>
            </a:r>
            <a:br>
              <a:rPr lang="pt-BR" sz="1600" dirty="0">
                <a:solidFill>
                  <a:srgbClr val="000000"/>
                </a:solidFill>
                <a:latin typeface="-apple-system"/>
              </a:rPr>
            </a:br>
            <a:r>
              <a:rPr lang="pt-BR" sz="1600" dirty="0">
                <a:solidFill>
                  <a:srgbClr val="000000"/>
                </a:solidFill>
                <a:latin typeface="-apple-system"/>
              </a:rPr>
              <a:t>Papelão, tampinhas de garrafa pet, palitos de picolés, canetinhas coloridas.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61D38BDA-1716-19DA-C981-138AD8DDA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4276" y="1044849"/>
            <a:ext cx="2549561" cy="276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762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A89141-B6C6-DE8B-B617-7AC924257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167" y="279064"/>
            <a:ext cx="10515600" cy="1325563"/>
          </a:xfrm>
        </p:spPr>
        <p:txBody>
          <a:bodyPr>
            <a:noAutofit/>
          </a:bodyPr>
          <a:lstStyle/>
          <a:p>
            <a:r>
              <a:rPr lang="pt-BR" sz="3200" b="1" i="0" dirty="0">
                <a:effectLst/>
                <a:latin typeface="Söhne"/>
              </a:rPr>
              <a:t>Objetivos Globais de Desenvolvimento Sustentável (ODS)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781A00-9AEA-74EE-3EE2-E386B70BF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167" y="1346251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600" b="0" i="0" dirty="0">
                <a:effectLst/>
                <a:latin typeface="Söhne"/>
              </a:rPr>
              <a:t>O Projeto Reciclados em Sorrisos está em harmonia com o ODS 12 - Consumo e Produção Sustentáveis. Ao promover a confecção de brinquedos sustentáveis e práticas educacionais conscientes, contribuímos para a promoção de padrões de consumo responsáveis e a utilização eficiente dos recursos, alinhando-nos diretamente aos objetivos globais de desenvolvimento sustentável.</a:t>
            </a:r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999628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87F838-2198-2C27-5604-9CDB53B26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276" y="0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i="0" dirty="0">
                <a:effectLst/>
                <a:latin typeface="Söhne"/>
              </a:rPr>
              <a:t>Parcerias e Apoios</a:t>
            </a:r>
            <a:endParaRPr lang="pt-BR" sz="32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0B7100F9-AF74-B006-0053-AE6CEF9F939C}"/>
              </a:ext>
            </a:extLst>
          </p:cNvPr>
          <p:cNvSpPr txBox="1"/>
          <p:nvPr/>
        </p:nvSpPr>
        <p:spPr>
          <a:xfrm>
            <a:off x="387276" y="959168"/>
            <a:ext cx="1180472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1" i="0" dirty="0">
                <a:effectLst/>
                <a:latin typeface="Söhne"/>
              </a:rPr>
              <a:t>Patrocínio - ORIZON</a:t>
            </a:r>
          </a:p>
          <a:p>
            <a:pPr algn="l"/>
            <a:r>
              <a:rPr lang="pt-BR" b="0" i="0" dirty="0">
                <a:effectLst/>
                <a:latin typeface="Söhne"/>
              </a:rPr>
              <a:t>O </a:t>
            </a:r>
            <a:r>
              <a:rPr lang="pt-BR" dirty="0">
                <a:latin typeface="Söhne"/>
              </a:rPr>
              <a:t>patrocínio da ORIZON foi </a:t>
            </a:r>
            <a:r>
              <a:rPr lang="pt-BR" b="0" i="0" dirty="0">
                <a:effectLst/>
                <a:latin typeface="Söhne"/>
              </a:rPr>
              <a:t>fundamental para financiar as etapas iniciais do projeto, proporcionando os recursos necessários para a </a:t>
            </a:r>
            <a:r>
              <a:rPr lang="pt-BR" dirty="0">
                <a:latin typeface="Söhne"/>
              </a:rPr>
              <a:t>reforma</a:t>
            </a:r>
            <a:r>
              <a:rPr lang="pt-BR" b="0" i="0" dirty="0">
                <a:effectLst/>
                <a:latin typeface="Söhne"/>
              </a:rPr>
              <a:t> do espaço</a:t>
            </a:r>
            <a:r>
              <a:rPr lang="pt-BR" dirty="0">
                <a:latin typeface="Söhne"/>
              </a:rPr>
              <a:t> e realização das </a:t>
            </a:r>
            <a:r>
              <a:rPr lang="pt-BR" b="0" i="0" dirty="0">
                <a:effectLst/>
                <a:latin typeface="Söhne"/>
              </a:rPr>
              <a:t>primeiras oficinas</a:t>
            </a:r>
            <a:r>
              <a:rPr lang="pt-BR" dirty="0">
                <a:latin typeface="Söhne"/>
              </a:rPr>
              <a:t>. </a:t>
            </a:r>
          </a:p>
          <a:p>
            <a:pPr algn="l"/>
            <a:r>
              <a:rPr lang="pt-BR" b="1" i="0" dirty="0">
                <a:effectLst/>
                <a:latin typeface="Söhne"/>
              </a:rPr>
              <a:t>Apoio – ASMOV</a:t>
            </a:r>
          </a:p>
          <a:p>
            <a:pPr algn="l"/>
            <a:r>
              <a:rPr lang="pt-BR" dirty="0">
                <a:latin typeface="Söhne"/>
              </a:rPr>
              <a:t>A associação de moradores ofereceu </a:t>
            </a:r>
            <a:r>
              <a:rPr lang="pt-BR" b="0" i="0" dirty="0">
                <a:effectLst/>
                <a:latin typeface="Söhne"/>
              </a:rPr>
              <a:t>todo o suporte necessário para a integração da comunidade na execução das atividades, bem como captar as crianças e monitoras e disponibilizar espaço para o projeto. </a:t>
            </a:r>
          </a:p>
          <a:p>
            <a:pPr algn="l"/>
            <a:r>
              <a:rPr lang="pt-BR" b="1" dirty="0">
                <a:latin typeface="Söhne"/>
              </a:rPr>
              <a:t>Projeto – </a:t>
            </a:r>
            <a:r>
              <a:rPr lang="pt-BR" b="1" i="0" dirty="0">
                <a:effectLst/>
                <a:latin typeface="Söhne"/>
              </a:rPr>
              <a:t>Mobilize</a:t>
            </a:r>
          </a:p>
          <a:p>
            <a:pPr algn="l"/>
            <a:r>
              <a:rPr lang="pt-BR" dirty="0">
                <a:latin typeface="Söhne"/>
              </a:rPr>
              <a:t>R</a:t>
            </a:r>
            <a:r>
              <a:rPr lang="pt-BR" b="0" i="0" dirty="0">
                <a:effectLst/>
                <a:latin typeface="Söhne"/>
              </a:rPr>
              <a:t>esponsável pel</a:t>
            </a:r>
            <a:r>
              <a:rPr lang="pt-BR" dirty="0">
                <a:latin typeface="Söhne"/>
              </a:rPr>
              <a:t>a concepção </a:t>
            </a:r>
            <a:r>
              <a:rPr lang="pt-BR" b="0" i="0" dirty="0">
                <a:effectLst/>
                <a:latin typeface="Söhne"/>
              </a:rPr>
              <a:t>do projeto, trouxe expertise e visão estratégica para transformar as ideias almejadas pela comunidade em ações </a:t>
            </a:r>
            <a:r>
              <a:rPr lang="pt-BR" dirty="0">
                <a:latin typeface="Söhne"/>
              </a:rPr>
              <a:t>concretas, d</a:t>
            </a:r>
            <a:r>
              <a:rPr lang="pt-BR" b="0" i="0" dirty="0">
                <a:effectLst/>
                <a:latin typeface="Söhne"/>
              </a:rPr>
              <a:t>ando todo suporte para a comunidade durante todas as fases do projeto. </a:t>
            </a:r>
          </a:p>
          <a:p>
            <a:pPr algn="l"/>
            <a:r>
              <a:rPr lang="pt-BR" b="1" dirty="0">
                <a:latin typeface="Söhne"/>
              </a:rPr>
              <a:t>Capacitações – Mamãe das Atividades</a:t>
            </a:r>
            <a:br>
              <a:rPr lang="pt-BR" dirty="0">
                <a:latin typeface="Söhne"/>
              </a:rPr>
            </a:br>
            <a:r>
              <a:rPr lang="pt-BR" b="0" i="0" dirty="0">
                <a:effectLst/>
                <a:latin typeface="Söhne"/>
              </a:rPr>
              <a:t>As capacitações proporcionadas pela Mamãe das Atividades foram fundamentais para o sucesso das oficinas, essa parceria enriqueceu a qualidade das atividades, fortaleceu o impacto positivo nas vidas das crianças e nos proporcionou o melhor aproveitamento dos matérias recicláveis utilizados. </a:t>
            </a:r>
          </a:p>
          <a:p>
            <a:pPr algn="l"/>
            <a:r>
              <a:rPr lang="pt-BR" b="1" dirty="0">
                <a:latin typeface="Söhne"/>
              </a:rPr>
              <a:t>Comunicação – </a:t>
            </a:r>
            <a:r>
              <a:rPr lang="pt-BR" b="1" i="0" dirty="0">
                <a:effectLst/>
                <a:latin typeface="Söhne"/>
              </a:rPr>
              <a:t>Maré</a:t>
            </a:r>
            <a:br>
              <a:rPr lang="pt-BR" b="0" i="0" dirty="0">
                <a:effectLst/>
                <a:latin typeface="Söhne"/>
              </a:rPr>
            </a:br>
            <a:r>
              <a:rPr lang="pt-BR" b="0" i="0" dirty="0">
                <a:effectLst/>
                <a:latin typeface="Söhne"/>
              </a:rPr>
              <a:t>A carinha do nosso projeto foi construída em parceria com a Maré que desempenhou um papel vital ao criar a mensagem que queremos comunicar.</a:t>
            </a:r>
          </a:p>
          <a:p>
            <a:pPr algn="l"/>
            <a:r>
              <a:rPr lang="pt-BR" b="1" dirty="0">
                <a:latin typeface="Söhne"/>
              </a:rPr>
              <a:t>Reforma – Águias Femme </a:t>
            </a:r>
          </a:p>
          <a:p>
            <a:pPr algn="l"/>
            <a:r>
              <a:rPr lang="pt-BR" b="0" i="0" dirty="0">
                <a:effectLst/>
                <a:latin typeface="Söhne"/>
              </a:rPr>
              <a:t>A contribuição da Águias Femme na reforma do espaço foi fundamental para criar um ambiente acolhedor e funcional. Além de sua consultoria de compras que nos auxiliou no melhor uso do recurso financeiro. </a:t>
            </a:r>
          </a:p>
        </p:txBody>
      </p:sp>
    </p:spTree>
    <p:extLst>
      <p:ext uri="{BB962C8B-B14F-4D97-AF65-F5344CB8AC3E}">
        <p14:creationId xmlns:p14="http://schemas.microsoft.com/office/powerpoint/2010/main" val="3202264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687B16-9E2F-68E4-92C4-0FBD499DE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32" y="193002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i="0" dirty="0">
                <a:effectLst/>
                <a:latin typeface="Söhne"/>
              </a:rPr>
              <a:t>Resultados Esperados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AAD2A0-07D8-7154-8263-458AEC503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532" y="1253331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pt-BR" sz="1800" b="0" i="0" dirty="0">
                <a:effectLst/>
                <a:latin typeface="Söhne"/>
              </a:rPr>
              <a:t>Alcançar 40 crianças no contraturno escolar, proporcionando um ambiente estimulante para o crescimento pessoal e despertar a consciência ambiental desde cedo</a:t>
            </a:r>
            <a:r>
              <a:rPr lang="pt-BR" sz="1800" dirty="0">
                <a:latin typeface="Söhne"/>
              </a:rPr>
              <a:t>.</a:t>
            </a:r>
          </a:p>
          <a:p>
            <a:pPr marL="0" indent="0" algn="l">
              <a:buNone/>
            </a:pPr>
            <a:r>
              <a:rPr lang="pt-BR" sz="1800" b="0" i="0" dirty="0">
                <a:effectLst/>
                <a:latin typeface="Söhne"/>
              </a:rPr>
              <a:t>Inspira a criatividade das crianças através da criação de brinquedos sustentáveis, promovendo uma abordagem inovadora e consciente ao mesmo tempo;</a:t>
            </a:r>
          </a:p>
          <a:p>
            <a:pPr marL="0" indent="0" algn="l">
              <a:buNone/>
            </a:pPr>
            <a:r>
              <a:rPr lang="pt-BR" sz="1800" dirty="0">
                <a:latin typeface="Söhne"/>
              </a:rPr>
              <a:t>Estimular a participação ativa e envolvente da comunidade, fortalecendo os laços comunitários;</a:t>
            </a:r>
          </a:p>
          <a:p>
            <a:pPr marL="0" indent="0" algn="l">
              <a:buNone/>
            </a:pPr>
            <a:r>
              <a:rPr lang="pt-BR" sz="1800" dirty="0">
                <a:latin typeface="Söhne"/>
              </a:rPr>
              <a:t>C</a:t>
            </a:r>
            <a:r>
              <a:rPr lang="pt-BR" sz="1800" b="0" i="0" dirty="0">
                <a:effectLst/>
                <a:latin typeface="Söhne"/>
              </a:rPr>
              <a:t>riar um ambiente educativo e lúdico, onde cada criança possa florescer e aprender de maneira envolvente e inspiradora;</a:t>
            </a:r>
          </a:p>
          <a:p>
            <a:pPr marL="0" indent="0" algn="l">
              <a:buNone/>
            </a:pPr>
            <a:r>
              <a:rPr lang="pt-BR" sz="1800" b="0" i="0" dirty="0">
                <a:effectLst/>
                <a:latin typeface="Söhne"/>
              </a:rPr>
              <a:t>Construir uma brinquedoteca, repleta de brinquedos criados pelas próprias crianças, tornando cada única e carregada de significado;</a:t>
            </a:r>
            <a:endParaRPr lang="pt-BR" sz="1800" dirty="0">
              <a:latin typeface="Söhne"/>
            </a:endParaRPr>
          </a:p>
          <a:p>
            <a:pPr marL="0" indent="0" algn="l">
              <a:buNone/>
            </a:pPr>
            <a:r>
              <a:rPr lang="pt-BR" sz="1800" dirty="0">
                <a:latin typeface="Söhne"/>
              </a:rPr>
              <a:t>Replicar o projeto em outras comunidades. </a:t>
            </a:r>
            <a:endParaRPr lang="pt-BR" sz="1800" b="0" i="0" dirty="0">
              <a:effectLst/>
              <a:latin typeface="Söhne"/>
            </a:endParaRPr>
          </a:p>
          <a:p>
            <a:pPr marL="0" indent="0" algn="l">
              <a:buNone/>
            </a:pPr>
            <a:br>
              <a:rPr lang="pt-BR" sz="1800" b="0" i="0" dirty="0">
                <a:effectLst/>
                <a:latin typeface="Söhne"/>
              </a:rPr>
            </a:b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04944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947FF-9358-07B5-CDBB-E6EDA9F2E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0" dirty="0">
                <a:effectLst/>
                <a:latin typeface="Söhne"/>
              </a:rPr>
              <a:t>Orçamento Mensal</a:t>
            </a:r>
            <a:br>
              <a:rPr lang="pt-BR" b="1" i="0" dirty="0">
                <a:effectLst/>
                <a:latin typeface="Söhne"/>
              </a:rPr>
            </a:br>
            <a:endParaRPr lang="pt-BR" dirty="0"/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7D870013-A2BD-64F1-E740-B5F283FEB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930455"/>
              </p:ext>
            </p:extLst>
          </p:nvPr>
        </p:nvGraphicFramePr>
        <p:xfrm>
          <a:off x="999564" y="1387500"/>
          <a:ext cx="4464180" cy="1738314"/>
        </p:xfrm>
        <a:graphic>
          <a:graphicData uri="http://schemas.openxmlformats.org/drawingml/2006/table">
            <a:tbl>
              <a:tblPr/>
              <a:tblGrid>
                <a:gridCol w="2840842">
                  <a:extLst>
                    <a:ext uri="{9D8B030D-6E8A-4147-A177-3AD203B41FA5}">
                      <a16:colId xmlns:a16="http://schemas.microsoft.com/office/drawing/2014/main" val="3709134371"/>
                    </a:ext>
                  </a:extLst>
                </a:gridCol>
                <a:gridCol w="1623338">
                  <a:extLst>
                    <a:ext uri="{9D8B030D-6E8A-4147-A177-3AD203B41FA5}">
                      <a16:colId xmlns:a16="http://schemas.microsoft.com/office/drawing/2014/main" val="313986348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 do Custo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009188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Monitoras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1.600,00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002188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Lanche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480,00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358539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Materiais para oficina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    150,00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105053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314331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 2.230,00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4080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281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1017</Words>
  <Application>Microsoft Office PowerPoint</Application>
  <PresentationFormat>Widescreen</PresentationFormat>
  <Paragraphs>61</Paragraphs>
  <Slides>10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-apple-system</vt:lpstr>
      <vt:lpstr>Aptos</vt:lpstr>
      <vt:lpstr>Aptos Display</vt:lpstr>
      <vt:lpstr>Arial</vt:lpstr>
      <vt:lpstr>Calibri</vt:lpstr>
      <vt:lpstr>Söhne</vt:lpstr>
      <vt:lpstr>var(--font-family-system)</vt:lpstr>
      <vt:lpstr>Tema do Office</vt:lpstr>
      <vt:lpstr>Reciclados em Sorrisos</vt:lpstr>
      <vt:lpstr>Comunidade</vt:lpstr>
      <vt:lpstr>O Projeto</vt:lpstr>
      <vt:lpstr>Educação Socioambiental</vt:lpstr>
      <vt:lpstr>Brinquedos Sustentáveis</vt:lpstr>
      <vt:lpstr>Objetivos Globais de Desenvolvimento Sustentável (ODS)</vt:lpstr>
      <vt:lpstr>Parcerias e Apoios</vt:lpstr>
      <vt:lpstr>Resultados Esperados</vt:lpstr>
      <vt:lpstr>Orçamento Mensal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Reciclados em Sorrisos</dc:title>
  <dc:creator>Mobilize Projetos</dc:creator>
  <cp:lastModifiedBy>Mobilize Projetos</cp:lastModifiedBy>
  <cp:revision>1</cp:revision>
  <dcterms:created xsi:type="dcterms:W3CDTF">2024-01-11T13:01:42Z</dcterms:created>
  <dcterms:modified xsi:type="dcterms:W3CDTF">2024-01-12T16:27:24Z</dcterms:modified>
</cp:coreProperties>
</file>